
<file path=[Content_Types].xml><?xml version="1.0" encoding="utf-8"?>
<Types xmlns="http://schemas.openxmlformats.org/package/2006/content-types">
  <Default Extension="1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7" r:id="rId2"/>
    <p:sldId id="258" r:id="rId3"/>
    <p:sldId id="259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62" d="100"/>
          <a:sy n="62" d="100"/>
        </p:scale>
        <p:origin x="82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2.jpeg>
</file>

<file path=ppt/media/image3.jpeg>
</file>

<file path=ppt/media/image4.jpg>
</file>

<file path=ppt/media/image5.jpg>
</file>

<file path=ppt/media/image6.jpg>
</file>

<file path=ppt/media/image7.jpg>
</file>

<file path=ppt/media/image8.1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74423" y="802298"/>
            <a:ext cx="8637073" cy="2920713"/>
          </a:xfrm>
        </p:spPr>
        <p:txBody>
          <a:bodyPr bIns="0" anchor="b">
            <a:normAutofit/>
          </a:bodyPr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74424" y="3724074"/>
            <a:ext cx="8637072" cy="977621"/>
          </a:xfrm>
        </p:spPr>
        <p:txBody>
          <a:bodyPr tIns="91440" bIns="91440">
            <a:normAutofit/>
          </a:bodyPr>
          <a:lstStyle>
            <a:lvl1pPr marL="0" indent="0" algn="ctr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510A6-BEEA-4840-B57E-0139D1290194}" type="datetimeFigureOut">
              <a:rPr lang="en-IN" smtClean="0"/>
              <a:t>19-06-2025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1579" y="329307"/>
            <a:ext cx="5626774" cy="309201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76834" y="798973"/>
            <a:ext cx="811019" cy="503578"/>
          </a:xfrm>
        </p:spPr>
        <p:txBody>
          <a:bodyPr/>
          <a:lstStyle/>
          <a:p>
            <a:fld id="{C5A06BBD-45B6-4F85-879B-9BEF228603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61511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510A6-BEEA-4840-B57E-0139D1290194}" type="datetimeFigureOut">
              <a:rPr lang="en-IN" smtClean="0"/>
              <a:t>19-06-2025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6BBD-45B6-4F85-879B-9BEF228603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90718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7052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518654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510A6-BEEA-4840-B57E-0139D1290194}" type="datetimeFigureOut">
              <a:rPr lang="en-IN" smtClean="0"/>
              <a:t>19-06-2025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6BBD-45B6-4F85-879B-9BEF228603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67900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510A6-BEEA-4840-B57E-0139D1290194}" type="datetimeFigureOut">
              <a:rPr lang="en-IN" smtClean="0"/>
              <a:t>19-06-2025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6BBD-45B6-4F85-879B-9BEF228603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41722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74423" y="1756130"/>
            <a:ext cx="8643154" cy="1969007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4423" y="3725137"/>
            <a:ext cx="8643154" cy="1093987"/>
          </a:xfrm>
        </p:spPr>
        <p:txBody>
          <a:bodyPr tIns="91440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510A6-BEEA-4840-B57E-0139D1290194}" type="datetimeFigureOut">
              <a:rPr lang="en-IN" smtClean="0"/>
              <a:t>19-06-2025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6BBD-45B6-4F85-879B-9BEF228603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60467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293577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488654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54140" y="2017343"/>
            <a:ext cx="4488654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510A6-BEEA-4840-B57E-0139D1290194}" type="datetimeFigureOut">
              <a:rPr lang="en-IN" smtClean="0"/>
              <a:t>19-06-2025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6BBD-45B6-4F85-879B-9BEF228603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80784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295603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488794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488794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56025" y="2023003"/>
            <a:ext cx="4488794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56025" y="2821491"/>
            <a:ext cx="4488794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510A6-BEEA-4840-B57E-0139D1290194}" type="datetimeFigureOut">
              <a:rPr lang="en-IN" smtClean="0"/>
              <a:t>19-06-2025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6BBD-45B6-4F85-879B-9BEF228603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64824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510A6-BEEA-4840-B57E-0139D1290194}" type="datetimeFigureOut">
              <a:rPr lang="en-IN" smtClean="0"/>
              <a:t>19-06-2025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6BBD-45B6-4F85-879B-9BEF228603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37204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510A6-BEEA-4840-B57E-0139D1290194}" type="datetimeFigureOut">
              <a:rPr lang="en-IN" smtClean="0"/>
              <a:t>19-06-2025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6BBD-45B6-4F85-879B-9BEF228603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97467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2961967" cy="2406518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3032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2961967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510A6-BEEA-4840-B57E-0139D1290194}" type="datetimeFigureOut">
              <a:rPr lang="en-IN" smtClean="0"/>
              <a:t>19-06-2025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6BBD-45B6-4F85-879B-9BEF228603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22409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blipFill dpi="0" rotWithShape="1">
              <a:blip r:embed="rId2">
                <a:alphaModFix amt="30000"/>
              </a:blip>
              <a:srcRect/>
              <a:tile tx="0" ty="0" sx="100000" sy="100000" flip="none" algn="ctr"/>
            </a:blip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 extrusionH="76200" contourW="12700" prstMaterial="matte">
              <a:bevelT w="152400" h="50800" prst="softRound"/>
              <a:extrusionClr>
                <a:schemeClr val="tx2"/>
              </a:extrusionClr>
              <a:contourClr>
                <a:schemeClr val="bg2"/>
              </a:contourClr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38100" cmpd="sng">
              <a:solidFill>
                <a:schemeClr val="tx2">
                  <a:lumMod val="25000"/>
                </a:schemeClr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2"/>
            <a:ext cx="5532328" cy="1922299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50000"/>
              <a:lumOff val="50000"/>
              <a:alpha val="80000"/>
            </a:schemeClr>
          </a:solidFill>
          <a:ln w="9525" cap="sq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3200" dirty="0"/>
            </a:lvl1pPr>
          </a:lstStyle>
          <a:p>
            <a:pPr lvl="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059600"/>
            <a:ext cx="5524404" cy="2090134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A6A510A6-BEEA-4840-B57E-0139D1290194}" type="datetimeFigureOut">
              <a:rPr lang="en-IN" smtClean="0"/>
              <a:t>19-06-2025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06BBD-45B6-4F85-879B-9BEF2286037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41942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291215" cy="10492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29121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42079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A510A6-BEEA-4840-B57E-0139D1290194}" type="datetimeFigureOut">
              <a:rPr lang="en-IN" smtClean="0"/>
              <a:t>19-06-2025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626774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C5A06BBD-45B6-4F85-879B-9BEF22860378}" type="slidenum">
              <a:rPr lang="en-IN" smtClean="0"/>
              <a:t>‹#›</a:t>
            </a:fld>
            <a:endParaRPr lang="en-IN"/>
          </a:p>
        </p:txBody>
      </p:sp>
      <p:sp>
        <p:nvSpPr>
          <p:cNvPr id="9" name="Rectangle 8"/>
          <p:cNvSpPr/>
          <p:nvPr/>
        </p:nvSpPr>
        <p:spPr>
          <a:xfrm>
            <a:off x="0" y="3622291"/>
            <a:ext cx="12192000" cy="250598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>
                  <a:alpha val="80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29338"/>
            <a:ext cx="12192000" cy="742950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>
            <a:off x="0" y="6138142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74213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pexels.com/es-es/foto/gente-trabajando-macbook-sentado-3182773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stock.com/free-videos/seamless-looping-3d-rendering-united-states-1409812" TargetMode="External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id/photo/1436889" TargetMode="External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Relationship Id="rId6" Type="http://schemas.openxmlformats.org/officeDocument/2006/relationships/hyperlink" Target="mailto:Prince.analyst25@gmail.com" TargetMode="External"/><Relationship Id="rId5" Type="http://schemas.openxmlformats.org/officeDocument/2006/relationships/hyperlink" Target="https://svgsilh.com/image/1910702.html" TargetMode="Externa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iabac.org/blog/a-complete-guide-to-data-analytics?page=4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pxhere.com/ko/photo/1558015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s/illustrations/introducci%C3%B3n-negocio-pantalla-3195427/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awpixel.com/search/survey" TargetMode="External"/><Relationship Id="rId2" Type="http://schemas.openxmlformats.org/officeDocument/2006/relationships/image" Target="../media/image8.1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pexels.com/photo/attentive-ethnic-psychologist-sitting-at-table-with-pen-and-clipboard-5699472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96519EC-5FD2-E8D3-3875-024C7629DD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726505" cy="1905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10A4BCF-7FD4-75B4-5B68-2074D2C27B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541124" y="2013735"/>
            <a:ext cx="5392219" cy="3675939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42F34566-E1CE-8AD3-6C01-7227E4741135}"/>
              </a:ext>
            </a:extLst>
          </p:cNvPr>
          <p:cNvSpPr/>
          <p:nvPr/>
        </p:nvSpPr>
        <p:spPr>
          <a:xfrm>
            <a:off x="7233007" y="1377112"/>
            <a:ext cx="4592548" cy="4551451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187FFE-0183-D652-30E4-D738133DB906}"/>
              </a:ext>
            </a:extLst>
          </p:cNvPr>
          <p:cNvSpPr txBox="1"/>
          <p:nvPr/>
        </p:nvSpPr>
        <p:spPr>
          <a:xfrm>
            <a:off x="7931649" y="1695236"/>
            <a:ext cx="339047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project presentation on gen-z’s Career Aspirations &amp; key findings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A42E157-CFF5-91C7-5D4F-EC000C49D905}"/>
              </a:ext>
            </a:extLst>
          </p:cNvPr>
          <p:cNvSpPr txBox="1"/>
          <p:nvPr/>
        </p:nvSpPr>
        <p:spPr>
          <a:xfrm>
            <a:off x="1897507" y="6154221"/>
            <a:ext cx="92807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/>
              <a:t>Presented by : </a:t>
            </a:r>
            <a:r>
              <a:rPr lang="en-IN" sz="2800" dirty="0">
                <a:solidFill>
                  <a:srgbClr val="00B0F0"/>
                </a:solidFill>
              </a:rPr>
              <a:t>Prince Sharma </a:t>
            </a:r>
            <a:r>
              <a:rPr lang="en-IN" sz="2800" dirty="0"/>
              <a:t>(Data analyst intern)</a:t>
            </a:r>
          </a:p>
        </p:txBody>
      </p:sp>
    </p:spTree>
    <p:extLst>
      <p:ext uri="{BB962C8B-B14F-4D97-AF65-F5344CB8AC3E}">
        <p14:creationId xmlns:p14="http://schemas.microsoft.com/office/powerpoint/2010/main" val="37621150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CDFC1D-C620-4416-6664-BE91B39DAE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13F054E-A87D-699B-4A35-985FCF1252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228956-757E-AA30-75DA-73586A5EC871}"/>
              </a:ext>
            </a:extLst>
          </p:cNvPr>
          <p:cNvSpPr txBox="1"/>
          <p:nvPr/>
        </p:nvSpPr>
        <p:spPr>
          <a:xfrm>
            <a:off x="92466" y="71919"/>
            <a:ext cx="72227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latin typeface="Arial Rounded MT Bold" panose="020F0704030504030204" pitchFamily="34" charset="0"/>
              </a:rPr>
              <a:t>5. Data Visualization Using Power Bi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021C507-8D8F-E69C-86D5-A095BFF075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2543" y="-5899"/>
            <a:ext cx="2059457" cy="96139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54049F9-A1B2-C95A-5C81-0911FAFBA3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27416"/>
            <a:ext cx="12192000" cy="5830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9354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5D5F73B-3076-B974-B3FA-C208EAC898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656046" y="-369870"/>
            <a:ext cx="12848046" cy="722787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100E90E-CB40-C1EF-7459-7C7E8CBBC6DC}"/>
              </a:ext>
            </a:extLst>
          </p:cNvPr>
          <p:cNvSpPr txBox="1"/>
          <p:nvPr/>
        </p:nvSpPr>
        <p:spPr>
          <a:xfrm>
            <a:off x="-123290" y="246580"/>
            <a:ext cx="48494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latin typeface="Arial Rounded MT Bold" panose="020F0704030504030204" pitchFamily="34" charset="0"/>
              </a:rPr>
              <a:t>6. Findings and Insights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91CE23-1950-CC5F-88BC-7170471B757F}"/>
              </a:ext>
            </a:extLst>
          </p:cNvPr>
          <p:cNvSpPr txBox="1"/>
          <p:nvPr/>
        </p:nvSpPr>
        <p:spPr>
          <a:xfrm>
            <a:off x="-328773" y="924674"/>
            <a:ext cx="12520773" cy="57246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The analysis of Gen Z’s career aspirations and workplace expectations revealed several important trends:</a:t>
            </a:r>
          </a:p>
          <a:p>
            <a:r>
              <a:rPr lang="en-IN" sz="2000" dirty="0"/>
              <a:t>1.Learning Aspirations:</a:t>
            </a:r>
            <a:endParaRPr lang="en-IN" dirty="0"/>
          </a:p>
          <a:p>
            <a:r>
              <a:rPr lang="en-IN" sz="1600" dirty="0"/>
              <a:t>     . </a:t>
            </a:r>
            <a:r>
              <a:rPr lang="en-IN" sz="1600" dirty="0">
                <a:latin typeface="Arial Rounded MT Bold" panose="020F0704030504030204" pitchFamily="34" charset="0"/>
              </a:rPr>
              <a:t>A strong preference for structured yet flexible learning environments, with Expert-Led programs the top choice.</a:t>
            </a:r>
            <a:r>
              <a:rPr lang="en-IN" sz="1600" dirty="0"/>
              <a:t>    </a:t>
            </a:r>
          </a:p>
          <a:p>
            <a:r>
              <a:rPr lang="en-IN" sz="1600" dirty="0"/>
              <a:t>    . 67.65% aspire to higher education, but affordability remains a key concern for a significant portion </a:t>
            </a:r>
          </a:p>
          <a:p>
            <a:r>
              <a:rPr lang="en-IN" dirty="0"/>
              <a:t>2. </a:t>
            </a:r>
            <a:r>
              <a:rPr lang="en-IN" sz="2000" dirty="0"/>
              <a:t>Career preferences:</a:t>
            </a:r>
          </a:p>
          <a:p>
            <a:r>
              <a:rPr lang="en-IN" sz="2000" dirty="0"/>
              <a:t>    . </a:t>
            </a:r>
            <a:r>
              <a:rPr lang="en-IN" sz="1600" dirty="0"/>
              <a:t>Gen Zis drawn to creative, analytical, and management-focused roles, with Design &amp; strategies , Data analytics, and Business </a:t>
            </a:r>
          </a:p>
          <a:p>
            <a:r>
              <a:rPr lang="en-IN" sz="1600" dirty="0"/>
              <a:t>        operations dominating career choices. </a:t>
            </a:r>
          </a:p>
          <a:p>
            <a:r>
              <a:rPr lang="en-IN" sz="1600" dirty="0"/>
              <a:t>     . Traditional industries like Cybersecurity, BPO Services, and Sales &amp; Marketing are less  favoured.</a:t>
            </a:r>
          </a:p>
          <a:p>
            <a:r>
              <a:rPr lang="en-IN" sz="2000" dirty="0"/>
              <a:t>3. Managerial Expectations : </a:t>
            </a:r>
          </a:p>
          <a:p>
            <a:r>
              <a:rPr lang="en-IN" sz="2000" dirty="0"/>
              <a:t>   .</a:t>
            </a:r>
            <a:r>
              <a:rPr lang="en-IN" sz="1600" dirty="0"/>
              <a:t>Employees value managers who provide Clear goals, supportive leadership , and transparency, emphasizing the need for</a:t>
            </a:r>
          </a:p>
          <a:p>
            <a:r>
              <a:rPr lang="en-IN" sz="1600" dirty="0"/>
              <a:t>      structured leadership practices.</a:t>
            </a:r>
          </a:p>
          <a:p>
            <a:r>
              <a:rPr lang="en-IN" sz="2000" dirty="0"/>
              <a:t>4. Mission Alignment:</a:t>
            </a:r>
          </a:p>
          <a:p>
            <a:r>
              <a:rPr lang="en-IN" sz="2000" dirty="0"/>
              <a:t>    .</a:t>
            </a:r>
            <a:r>
              <a:rPr lang="en-IN" sz="1600" dirty="0"/>
              <a:t>misaligned missions lead to frustration like unclear goals and lack of transparency, highlighting the critical importance of</a:t>
            </a:r>
          </a:p>
          <a:p>
            <a:r>
              <a:rPr lang="en-IN" sz="1600" dirty="0"/>
              <a:t>       organizational Clarity. </a:t>
            </a:r>
            <a:endParaRPr lang="en-IN" sz="2000" dirty="0"/>
          </a:p>
          <a:p>
            <a:r>
              <a:rPr lang="en-IN" sz="2000" dirty="0"/>
              <a:t> 5. Workplace Trends:</a:t>
            </a:r>
          </a:p>
          <a:p>
            <a:r>
              <a:rPr lang="en-IN" sz="2000" dirty="0"/>
              <a:t>      . </a:t>
            </a:r>
            <a:r>
              <a:rPr lang="en-IN" sz="1600" dirty="0"/>
              <a:t>The majority are open to  long-term  tenure when organizations prioritize mission alignments and transparency, demonstrating</a:t>
            </a:r>
          </a:p>
          <a:p>
            <a:r>
              <a:rPr lang="en-IN" sz="1600" dirty="0"/>
              <a:t>         resilience and adaptability.</a:t>
            </a:r>
          </a:p>
          <a:p>
            <a:endParaRPr lang="en-IN" dirty="0"/>
          </a:p>
          <a:p>
            <a:r>
              <a:rPr lang="en-IN" dirty="0">
                <a:latin typeface="Arial Rounded MT Bold" panose="020F0704030504030204" pitchFamily="34" charset="0"/>
              </a:rPr>
              <a:t>These findings offer valuable insights into Gen Z’s priorities, enabling organizations to align their strategies for attracting and retaining young talent effectivity</a:t>
            </a:r>
          </a:p>
        </p:txBody>
      </p:sp>
    </p:spTree>
    <p:extLst>
      <p:ext uri="{BB962C8B-B14F-4D97-AF65-F5344CB8AC3E}">
        <p14:creationId xmlns:p14="http://schemas.microsoft.com/office/powerpoint/2010/main" val="32313352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047F529-F0FA-BE8E-AA49-C327A9F5DB64}"/>
              </a:ext>
            </a:extLst>
          </p:cNvPr>
          <p:cNvSpPr txBox="1"/>
          <p:nvPr/>
        </p:nvSpPr>
        <p:spPr>
          <a:xfrm>
            <a:off x="123290" y="92466"/>
            <a:ext cx="69967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latin typeface="Arial Rounded MT Bold" panose="020F0704030504030204" pitchFamily="34" charset="0"/>
              </a:rPr>
              <a:t>7. Recommendations for stakeholders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CCEA32F-3936-34DF-A92B-3803BB00C24C}"/>
              </a:ext>
            </a:extLst>
          </p:cNvPr>
          <p:cNvSpPr txBox="1"/>
          <p:nvPr/>
        </p:nvSpPr>
        <p:spPr>
          <a:xfrm>
            <a:off x="102742" y="821933"/>
            <a:ext cx="11640620" cy="5970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Arial Rounded MT Bold" panose="020F0704030504030204" pitchFamily="34" charset="0"/>
              </a:rPr>
              <a:t>1.Foster Transparent Leadership:</a:t>
            </a:r>
          </a:p>
          <a:p>
            <a:r>
              <a:rPr lang="en-IN" dirty="0">
                <a:latin typeface="Arial Rounded MT Bold" panose="020F0704030504030204" pitchFamily="34" charset="0"/>
              </a:rPr>
              <a:t>. Cultivate clear communication Channels and set well-defined goals to enhance employee trust and</a:t>
            </a:r>
          </a:p>
          <a:p>
            <a:r>
              <a:rPr lang="en-IN" dirty="0">
                <a:latin typeface="Arial Rounded MT Bold" panose="020F0704030504030204" pitchFamily="34" charset="0"/>
              </a:rPr>
              <a:t>   satisfaction </a:t>
            </a:r>
          </a:p>
          <a:p>
            <a:endParaRPr lang="en-IN" dirty="0">
              <a:latin typeface="Arial Rounded MT Bold" panose="020F0704030504030204" pitchFamily="34" charset="0"/>
            </a:endParaRPr>
          </a:p>
          <a:p>
            <a:r>
              <a:rPr lang="en-IN" sz="2000" dirty="0">
                <a:latin typeface="Arial Rounded MT Bold" panose="020F0704030504030204" pitchFamily="34" charset="0"/>
              </a:rPr>
              <a:t>2. Invest in Learning opportunities:</a:t>
            </a:r>
          </a:p>
          <a:p>
            <a:r>
              <a:rPr lang="en-IN" sz="2000" dirty="0">
                <a:latin typeface="Arial Rounded MT Bold" panose="020F0704030504030204" pitchFamily="34" charset="0"/>
              </a:rPr>
              <a:t>     . </a:t>
            </a:r>
            <a:r>
              <a:rPr lang="en-IN" dirty="0">
                <a:latin typeface="Arial Rounded MT Bold" panose="020F0704030504030204" pitchFamily="34" charset="0"/>
              </a:rPr>
              <a:t>Offer expert-led programs, self-paced learning, and observation-based training to meet  Gen  Z’s</a:t>
            </a:r>
          </a:p>
          <a:p>
            <a:r>
              <a:rPr lang="en-IN" dirty="0">
                <a:latin typeface="Arial Rounded MT Bold" panose="020F0704030504030204" pitchFamily="34" charset="0"/>
              </a:rPr>
              <a:t>         diverse learning preferences.</a:t>
            </a:r>
          </a:p>
          <a:p>
            <a:endParaRPr lang="en-IN" dirty="0">
              <a:latin typeface="Arial Rounded MT Bold" panose="020F0704030504030204" pitchFamily="34" charset="0"/>
            </a:endParaRPr>
          </a:p>
          <a:p>
            <a:r>
              <a:rPr lang="en-IN" sz="2000" dirty="0">
                <a:latin typeface="Arial Rounded MT Bold" panose="020F0704030504030204" pitchFamily="34" charset="0"/>
              </a:rPr>
              <a:t>3. Support Higher Education Aspirations:</a:t>
            </a:r>
          </a:p>
          <a:p>
            <a:r>
              <a:rPr lang="en-IN" sz="2000" dirty="0">
                <a:latin typeface="Arial Rounded MT Bold" panose="020F0704030504030204" pitchFamily="34" charset="0"/>
              </a:rPr>
              <a:t>     </a:t>
            </a:r>
            <a:r>
              <a:rPr lang="en-IN" dirty="0">
                <a:latin typeface="Arial Rounded MT Bold" panose="020F0704030504030204" pitchFamily="34" charset="0"/>
              </a:rPr>
              <a:t>. Provide sponsorship or education assistance programs to address affordability concerns and</a:t>
            </a:r>
          </a:p>
          <a:p>
            <a:r>
              <a:rPr lang="en-IN" dirty="0">
                <a:latin typeface="Arial Rounded MT Bold" panose="020F0704030504030204" pitchFamily="34" charset="0"/>
              </a:rPr>
              <a:t>         encourage skill development. </a:t>
            </a:r>
          </a:p>
          <a:p>
            <a:endParaRPr lang="en-IN" dirty="0">
              <a:latin typeface="Arial Rounded MT Bold" panose="020F0704030504030204" pitchFamily="34" charset="0"/>
            </a:endParaRPr>
          </a:p>
          <a:p>
            <a:r>
              <a:rPr lang="en-IN" sz="2000" dirty="0">
                <a:latin typeface="Arial Rounded MT Bold" panose="020F0704030504030204" pitchFamily="34" charset="0"/>
              </a:rPr>
              <a:t>4. Align organizational Missions:</a:t>
            </a:r>
          </a:p>
          <a:p>
            <a:r>
              <a:rPr lang="en-IN" sz="2000" dirty="0">
                <a:latin typeface="Arial Rounded MT Bold" panose="020F0704030504030204" pitchFamily="34" charset="0"/>
              </a:rPr>
              <a:t>    .</a:t>
            </a:r>
            <a:r>
              <a:rPr lang="en-IN" dirty="0">
                <a:latin typeface="Arial Rounded MT Bold" panose="020F0704030504030204" pitchFamily="34" charset="0"/>
              </a:rPr>
              <a:t>Ensure the company’s mission aligns with employees values to reduce frustration and foster loyalty.</a:t>
            </a:r>
          </a:p>
          <a:p>
            <a:endParaRPr lang="en-IN" sz="2000" dirty="0">
              <a:latin typeface="Arial Rounded MT Bold" panose="020F0704030504030204" pitchFamily="34" charset="0"/>
            </a:endParaRPr>
          </a:p>
          <a:p>
            <a:r>
              <a:rPr lang="en-IN" sz="2000" dirty="0">
                <a:latin typeface="Arial Rounded MT Bold" panose="020F0704030504030204" pitchFamily="34" charset="0"/>
              </a:rPr>
              <a:t>5. Create Rewarding work Environments:</a:t>
            </a:r>
          </a:p>
          <a:p>
            <a:r>
              <a:rPr lang="en-IN" sz="2000" dirty="0">
                <a:latin typeface="Arial Rounded MT Bold" panose="020F0704030504030204" pitchFamily="34" charset="0"/>
              </a:rPr>
              <a:t>     . </a:t>
            </a:r>
            <a:r>
              <a:rPr lang="en-IN" dirty="0">
                <a:latin typeface="Arial Rounded MT Bold" panose="020F0704030504030204" pitchFamily="34" charset="0"/>
              </a:rPr>
              <a:t>Balance high-pressure tasks with meaningful rewards and learning-focused support to drive</a:t>
            </a:r>
          </a:p>
          <a:p>
            <a:r>
              <a:rPr lang="en-IN" dirty="0">
                <a:latin typeface="Arial Rounded MT Bold" panose="020F0704030504030204" pitchFamily="34" charset="0"/>
              </a:rPr>
              <a:t>        engagement and professionals growth. </a:t>
            </a:r>
          </a:p>
          <a:p>
            <a:endParaRPr lang="en-IN" sz="2000" dirty="0">
              <a:latin typeface="Arial Rounded MT Bold" panose="020F0704030504030204" pitchFamily="34" charset="0"/>
            </a:endParaRPr>
          </a:p>
          <a:p>
            <a:endParaRPr lang="en-IN" sz="200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10404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3BA94D6-18BC-3BE3-CDDB-B079A9553B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318607" y="1417835"/>
            <a:ext cx="5520910" cy="4767208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FE64DA0-EF6C-3C32-0AC8-BA57A571D3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4317085" y="871993"/>
            <a:ext cx="1679599" cy="144996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0B0A34D-DEBF-F6B2-BB9C-A6F97A3EADC6}"/>
              </a:ext>
            </a:extLst>
          </p:cNvPr>
          <p:cNvSpPr txBox="1"/>
          <p:nvPr/>
        </p:nvSpPr>
        <p:spPr>
          <a:xfrm>
            <a:off x="1510301" y="1376740"/>
            <a:ext cx="3803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latin typeface="Arial Rounded MT Bold" panose="020F0704030504030204" pitchFamily="34" charset="0"/>
              </a:rPr>
              <a:t>Thank you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5085015-9511-C7AF-316D-E3D3A5B33522}"/>
              </a:ext>
            </a:extLst>
          </p:cNvPr>
          <p:cNvSpPr txBox="1"/>
          <p:nvPr/>
        </p:nvSpPr>
        <p:spPr>
          <a:xfrm>
            <a:off x="667821" y="2321959"/>
            <a:ext cx="5328864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latin typeface="Arial Rounded MT Bold" panose="020F0704030504030204" pitchFamily="34" charset="0"/>
              </a:rPr>
              <a:t>Open for questions and discussions</a:t>
            </a:r>
          </a:p>
          <a:p>
            <a:endParaRPr lang="en-IN" sz="2000" dirty="0">
              <a:latin typeface="Arial Rounded MT Bold" panose="020F0704030504030204" pitchFamily="34" charset="0"/>
            </a:endParaRPr>
          </a:p>
          <a:p>
            <a:r>
              <a:rPr lang="en-IN" sz="2400" dirty="0"/>
              <a:t>Prince Sharma (</a:t>
            </a:r>
            <a:r>
              <a:rPr lang="en-IN" sz="2000" dirty="0"/>
              <a:t>Data analyst intern</a:t>
            </a:r>
            <a:r>
              <a:rPr lang="en-IN" sz="2400" dirty="0"/>
              <a:t>)</a:t>
            </a:r>
          </a:p>
          <a:p>
            <a:endParaRPr lang="en-IN" sz="2000" dirty="0">
              <a:solidFill>
                <a:srgbClr val="0070C0"/>
              </a:solidFill>
            </a:endParaRPr>
          </a:p>
          <a:p>
            <a:r>
              <a:rPr lang="en-IN" sz="2000" u="sng" spc="300" dirty="0">
                <a:solidFill>
                  <a:srgbClr val="00B0F0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Prince.analyst25@gmail.com</a:t>
            </a:r>
            <a:endParaRPr lang="en-IN" sz="2000" u="sng" spc="300" dirty="0">
              <a:solidFill>
                <a:srgbClr val="00B0F0"/>
              </a:solidFill>
            </a:endParaRPr>
          </a:p>
          <a:p>
            <a:endParaRPr lang="en-IN" sz="2000" u="sng" spc="300" dirty="0">
              <a:solidFill>
                <a:srgbClr val="00B0F0"/>
              </a:solidFill>
            </a:endParaRPr>
          </a:p>
          <a:p>
            <a:endParaRPr lang="en-IN" sz="2000" u="sng" spc="300" dirty="0">
              <a:solidFill>
                <a:srgbClr val="00B0F0"/>
              </a:solidFill>
            </a:endParaRPr>
          </a:p>
          <a:p>
            <a:r>
              <a:rPr lang="en-IN" sz="2000" u="sng" spc="300" dirty="0">
                <a:solidFill>
                  <a:srgbClr val="00B0F0"/>
                </a:solidFill>
              </a:rPr>
              <a:t>WWW.kulturehire.com</a:t>
            </a:r>
          </a:p>
          <a:p>
            <a:endParaRPr lang="en-IN" sz="2000" u="sng" spc="3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87256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AC66E55-3EC3-32B0-AABC-43C2D60CF3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32741" y="2030222"/>
            <a:ext cx="10170881" cy="433461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16C277D-5482-43B3-7282-817A94BCEC82}"/>
              </a:ext>
            </a:extLst>
          </p:cNvPr>
          <p:cNvSpPr txBox="1"/>
          <p:nvPr/>
        </p:nvSpPr>
        <p:spPr>
          <a:xfrm>
            <a:off x="698642" y="493160"/>
            <a:ext cx="78083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dirty="0">
                <a:latin typeface="Arial Rounded MT Bold" panose="020F0704030504030204" pitchFamily="34" charset="0"/>
              </a:rPr>
              <a:t>Whole Data  Analytics process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F6EA5D-7134-C506-C734-CCA05DAE5B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5371" y="0"/>
            <a:ext cx="2996629" cy="1722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28764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E6A96F6-03A8-B33B-B8B8-1385386E13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2136" y="15983"/>
            <a:ext cx="2789863" cy="1796978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9F5F84C-7B26-38FD-7A17-438CF3E0A066}"/>
              </a:ext>
            </a:extLst>
          </p:cNvPr>
          <p:cNvSpPr/>
          <p:nvPr/>
        </p:nvSpPr>
        <p:spPr>
          <a:xfrm>
            <a:off x="4229100" y="15983"/>
            <a:ext cx="3733800" cy="151130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5400" dirty="0">
                <a:latin typeface="Arial Black" panose="020B0A04020102020204" pitchFamily="34" charset="0"/>
              </a:rPr>
              <a:t>AGENDA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0F3BEA1-55B3-2F56-7219-B3983CB024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762024" y="2603500"/>
            <a:ext cx="6429975" cy="425450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30144A9-4CE8-8B01-E0F9-9AF70D8D309A}"/>
              </a:ext>
            </a:extLst>
          </p:cNvPr>
          <p:cNvSpPr txBox="1"/>
          <p:nvPr/>
        </p:nvSpPr>
        <p:spPr>
          <a:xfrm>
            <a:off x="1" y="457201"/>
            <a:ext cx="5549899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IN" sz="2800" dirty="0"/>
              <a:t>Introduction</a:t>
            </a:r>
          </a:p>
          <a:p>
            <a:r>
              <a:rPr lang="en-IN" sz="2800" dirty="0"/>
              <a:t>.project overview</a:t>
            </a:r>
          </a:p>
          <a:p>
            <a:r>
              <a:rPr lang="en-IN" sz="2800" dirty="0"/>
              <a:t>2. Survey &amp; Dataset </a:t>
            </a:r>
          </a:p>
          <a:p>
            <a:r>
              <a:rPr lang="en-IN" sz="2800" dirty="0"/>
              <a:t>3. Objective</a:t>
            </a:r>
          </a:p>
          <a:p>
            <a:r>
              <a:rPr lang="en-IN" sz="2800" dirty="0"/>
              <a:t>4. Methodology used</a:t>
            </a:r>
          </a:p>
          <a:p>
            <a:r>
              <a:rPr lang="en-IN" sz="2800" dirty="0"/>
              <a:t>.  Data collection</a:t>
            </a:r>
          </a:p>
          <a:p>
            <a:r>
              <a:rPr lang="en-IN" sz="2800" dirty="0"/>
              <a:t>. Data Analysis</a:t>
            </a:r>
          </a:p>
          <a:p>
            <a:r>
              <a:rPr lang="en-IN" sz="2800" dirty="0"/>
              <a:t>. Visualisation</a:t>
            </a:r>
          </a:p>
          <a:p>
            <a:r>
              <a:rPr lang="en-IN" sz="2800" dirty="0"/>
              <a:t>5. Data Visualization</a:t>
            </a:r>
          </a:p>
          <a:p>
            <a:r>
              <a:rPr lang="en-IN" sz="2800" dirty="0"/>
              <a:t>6. Findings and Insights</a:t>
            </a:r>
          </a:p>
          <a:p>
            <a:r>
              <a:rPr lang="en-IN" sz="2800" dirty="0"/>
              <a:t>7. Recommendations for stakeholders</a:t>
            </a:r>
          </a:p>
        </p:txBody>
      </p:sp>
    </p:spTree>
    <p:extLst>
      <p:ext uri="{BB962C8B-B14F-4D97-AF65-F5344CB8AC3E}">
        <p14:creationId xmlns:p14="http://schemas.microsoft.com/office/powerpoint/2010/main" val="11907669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46C15E6-9E37-EB09-CA5E-CC0928D26956}"/>
              </a:ext>
            </a:extLst>
          </p:cNvPr>
          <p:cNvSpPr/>
          <p:nvPr/>
        </p:nvSpPr>
        <p:spPr>
          <a:xfrm>
            <a:off x="0" y="20548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IN" dirty="0">
              <a:ln w="0"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F39DFA8-1B1E-6980-B04B-A5B9EF0B18F8}"/>
              </a:ext>
            </a:extLst>
          </p:cNvPr>
          <p:cNvSpPr txBox="1"/>
          <p:nvPr/>
        </p:nvSpPr>
        <p:spPr>
          <a:xfrm>
            <a:off x="123291" y="482885"/>
            <a:ext cx="7993294" cy="4862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IN" sz="3200" dirty="0">
                <a:ln w="0"/>
                <a:latin typeface="Arial" panose="020B0604020202020204" pitchFamily="34" charset="0"/>
                <a:cs typeface="Arial" panose="020B0604020202020204" pitchFamily="34" charset="0"/>
              </a:rPr>
              <a:t>Introduction </a:t>
            </a:r>
          </a:p>
          <a:p>
            <a:endParaRPr lang="en-IN" dirty="0">
              <a:ln w="0"/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sz="2400" dirty="0">
                <a:ln w="0"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Project overview</a:t>
            </a:r>
          </a:p>
          <a:p>
            <a:endParaRPr lang="en-IN" dirty="0">
              <a:ln w="0"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sz="2000" dirty="0">
                <a:ln w="0"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Objective: understanding career preferences, industry choices, and workplace expectations of Gen-z professionals</a:t>
            </a:r>
          </a:p>
          <a:p>
            <a:endParaRPr lang="en-IN" sz="2000" dirty="0">
              <a:ln w="0"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sz="2000" dirty="0">
                <a:ln w="0"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. Scope: Data analysis on Gen-z job preferences, industry choices, and workplace expectations.</a:t>
            </a:r>
          </a:p>
          <a:p>
            <a:endParaRPr lang="en-IN" sz="2000" dirty="0">
              <a:ln w="0"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sz="2000" dirty="0">
                <a:ln w="0"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. Data source: Extracted from culture hire database.</a:t>
            </a:r>
          </a:p>
          <a:p>
            <a:endParaRPr lang="en-IN" sz="2000" dirty="0">
              <a:ln w="0"/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sz="2000" dirty="0">
                <a:ln w="0"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. Key Deliverables: Trends, career patterns, and recommendations for hiring strategies.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ACD26D-5046-0437-BE19-EE77B0058D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025168" y="1076218"/>
            <a:ext cx="4043541" cy="470556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41333202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3098097-3A2C-B592-4C18-69A7BFAC5E0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5FDCA5-F8AC-DEB4-6D2F-189D22ECECA5}"/>
              </a:ext>
            </a:extLst>
          </p:cNvPr>
          <p:cNvSpPr txBox="1"/>
          <p:nvPr/>
        </p:nvSpPr>
        <p:spPr>
          <a:xfrm>
            <a:off x="349320" y="297950"/>
            <a:ext cx="7489861" cy="6340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/>
              <a:t>2. Survey &amp; Dataset</a:t>
            </a:r>
            <a:endParaRPr lang="en-IN" sz="2000" dirty="0"/>
          </a:p>
          <a:p>
            <a:endParaRPr lang="en-IN" sz="2000" dirty="0"/>
          </a:p>
          <a:p>
            <a:r>
              <a:rPr lang="en-IN" sz="2000" dirty="0"/>
              <a:t>.The survey was designed to capture diverse insights from</a:t>
            </a:r>
          </a:p>
          <a:p>
            <a:r>
              <a:rPr lang="en-IN" sz="2000" dirty="0"/>
              <a:t>Gen-z professionals across different demographics and</a:t>
            </a:r>
          </a:p>
          <a:p>
            <a:r>
              <a:rPr lang="en-IN" sz="2000" dirty="0"/>
              <a:t>Geographic locations. It was structured to include both</a:t>
            </a:r>
          </a:p>
          <a:p>
            <a:r>
              <a:rPr lang="en-IN" sz="2000" dirty="0"/>
              <a:t>Qualitive and quantitative responses, focusing on </a:t>
            </a:r>
          </a:p>
          <a:p>
            <a:r>
              <a:rPr lang="en-IN" sz="2000" dirty="0"/>
              <a:t>Understanding their aspirations, preferences, and motivations.</a:t>
            </a:r>
          </a:p>
          <a:p>
            <a:endParaRPr lang="en-IN" sz="2000" dirty="0"/>
          </a:p>
          <a:p>
            <a:r>
              <a:rPr lang="en-IN" sz="2000" dirty="0"/>
              <a:t>. Respondent Demographics:</a:t>
            </a:r>
          </a:p>
          <a:p>
            <a:endParaRPr lang="en-IN" sz="2000" dirty="0"/>
          </a:p>
          <a:p>
            <a:r>
              <a:rPr lang="en-IN" sz="2000" dirty="0"/>
              <a:t>   .</a:t>
            </a:r>
            <a:r>
              <a:rPr lang="en-IN" dirty="0"/>
              <a:t>Geography:  The majority of responses were from India.</a:t>
            </a:r>
            <a:endParaRPr lang="en-IN" sz="1000" dirty="0"/>
          </a:p>
          <a:p>
            <a:endParaRPr lang="en-IN" dirty="0"/>
          </a:p>
          <a:p>
            <a:r>
              <a:rPr lang="en-IN" dirty="0"/>
              <a:t>   . Gender: Included a balanced representation of male , female,                  and other genders, ensuring inclusivity</a:t>
            </a:r>
            <a:r>
              <a:rPr lang="en-IN" sz="2000" dirty="0"/>
              <a:t> </a:t>
            </a:r>
          </a:p>
          <a:p>
            <a:endParaRPr lang="en-IN" sz="2000" dirty="0"/>
          </a:p>
          <a:p>
            <a:r>
              <a:rPr lang="en-IN" sz="2000" dirty="0"/>
              <a:t>   </a:t>
            </a:r>
            <a:r>
              <a:rPr lang="en-IN" dirty="0"/>
              <a:t>.Age Group: Targeted primarily at Gen z individual (18-26 years)</a:t>
            </a:r>
          </a:p>
          <a:p>
            <a:endParaRPr lang="en-IN" dirty="0"/>
          </a:p>
          <a:p>
            <a:r>
              <a:rPr lang="en-IN" sz="2000" dirty="0"/>
              <a:t>.This design ensures a robust representation of the Gen z cohort, </a:t>
            </a:r>
          </a:p>
          <a:p>
            <a:r>
              <a:rPr lang="en-IN" sz="2000" dirty="0"/>
              <a:t>Providing a reliable foundation for actionable insights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81B2114-B2CD-5CA4-86F6-6933F16254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284378" y="34777"/>
            <a:ext cx="4907622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75309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27B3289-6BB7-BC32-6F3D-7980520F0F7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3BCE63C-8490-8DBA-6210-06945D748024}"/>
              </a:ext>
            </a:extLst>
          </p:cNvPr>
          <p:cNvSpPr txBox="1"/>
          <p:nvPr/>
        </p:nvSpPr>
        <p:spPr>
          <a:xfrm>
            <a:off x="215757" y="267128"/>
            <a:ext cx="10212513" cy="4955203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IN" sz="2800" dirty="0">
                <a:latin typeface="Arial Rounded MT Bold" panose="020F0704030504030204" pitchFamily="34" charset="0"/>
              </a:rPr>
              <a:t>3. Objective</a:t>
            </a:r>
          </a:p>
          <a:p>
            <a:endParaRPr lang="en-IN" sz="2800" dirty="0">
              <a:latin typeface="Arial Rounded MT Bold" panose="020F0704030504030204" pitchFamily="34" charset="0"/>
            </a:endParaRPr>
          </a:p>
          <a:p>
            <a:r>
              <a:rPr lang="en-IN" sz="2000" dirty="0">
                <a:latin typeface="Arial Rounded MT Bold" panose="020F0704030504030204" pitchFamily="34" charset="0"/>
              </a:rPr>
              <a:t>1. Identify Learning Aspirations Understand Gen Z’s preferred learning modes, </a:t>
            </a:r>
          </a:p>
          <a:p>
            <a:r>
              <a:rPr lang="en-IN" sz="2000" dirty="0">
                <a:latin typeface="Arial Rounded MT Bold" panose="020F0704030504030204" pitchFamily="34" charset="0"/>
              </a:rPr>
              <a:t>    Influencing factors, and higher education goals.</a:t>
            </a:r>
          </a:p>
          <a:p>
            <a:endParaRPr lang="en-IN" sz="2000" dirty="0">
              <a:latin typeface="Arial Rounded MT Bold" panose="020F0704030504030204" pitchFamily="34" charset="0"/>
            </a:endParaRPr>
          </a:p>
          <a:p>
            <a:r>
              <a:rPr lang="en-IN" sz="2000" dirty="0">
                <a:latin typeface="Arial Rounded MT Bold" panose="020F0704030504030204" pitchFamily="34" charset="0"/>
              </a:rPr>
              <a:t>2. Explore Leadership preferences : Highlight the managerial qualities Gen Z values   for an optimal work environment.  </a:t>
            </a:r>
          </a:p>
          <a:p>
            <a:endParaRPr lang="en-IN" sz="2000" dirty="0">
              <a:latin typeface="Arial Rounded MT Bold" panose="020F0704030504030204" pitchFamily="34" charset="0"/>
            </a:endParaRPr>
          </a:p>
          <a:p>
            <a:r>
              <a:rPr lang="en-IN" sz="2000" dirty="0">
                <a:latin typeface="Arial Rounded MT Bold" panose="020F0704030504030204" pitchFamily="34" charset="0"/>
              </a:rPr>
              <a:t>3. Examine Mission Alignments: Assess the importance of mission clarity in driving </a:t>
            </a:r>
          </a:p>
          <a:p>
            <a:r>
              <a:rPr lang="en-IN" sz="2000" dirty="0">
                <a:latin typeface="Arial Rounded MT Bold" panose="020F0704030504030204" pitchFamily="34" charset="0"/>
              </a:rPr>
              <a:t>    employee satisfaction and engagement.</a:t>
            </a:r>
          </a:p>
          <a:p>
            <a:endParaRPr lang="en-IN" sz="2000" dirty="0">
              <a:latin typeface="Arial Rounded MT Bold" panose="020F0704030504030204" pitchFamily="34" charset="0"/>
            </a:endParaRPr>
          </a:p>
          <a:p>
            <a:r>
              <a:rPr lang="en-IN" sz="2000" dirty="0">
                <a:latin typeface="Arial Rounded MT Bold" panose="020F0704030504030204" pitchFamily="34" charset="0"/>
              </a:rPr>
              <a:t>4. Deliver Actionable Insights: Provide recommendations to help business adapt </a:t>
            </a:r>
          </a:p>
          <a:p>
            <a:r>
              <a:rPr lang="en-IN" sz="2000" dirty="0">
                <a:latin typeface="Arial Rounded MT Bold" panose="020F0704030504030204" pitchFamily="34" charset="0"/>
              </a:rPr>
              <a:t>    Their strategies to Gen z’s career expectations.</a:t>
            </a:r>
          </a:p>
          <a:p>
            <a:endParaRPr lang="en-IN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D62782-3194-F518-9E56-10FE669260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6365" y="103169"/>
            <a:ext cx="1905000" cy="121192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4012943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36F20A-7A0A-C8DC-200A-6A938DAEEC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5F8599B-CA9D-655F-8101-A5ECE6CE0B5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5EADEEE-9E38-D08D-613D-334A86972FFA}"/>
              </a:ext>
            </a:extLst>
          </p:cNvPr>
          <p:cNvSpPr txBox="1"/>
          <p:nvPr/>
        </p:nvSpPr>
        <p:spPr>
          <a:xfrm>
            <a:off x="215758" y="480722"/>
            <a:ext cx="6739846" cy="5570756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IN" sz="2800" dirty="0">
                <a:latin typeface="Arial Rounded MT Bold" panose="020F0704030504030204" pitchFamily="34" charset="0"/>
              </a:rPr>
              <a:t>4. Methodology Used</a:t>
            </a:r>
          </a:p>
          <a:p>
            <a:endParaRPr lang="en-IN" sz="2800" dirty="0">
              <a:latin typeface="Arial Rounded MT Bold" panose="020F0704030504030204" pitchFamily="34" charset="0"/>
            </a:endParaRPr>
          </a:p>
          <a:p>
            <a:r>
              <a:rPr lang="en-IN" sz="2000" dirty="0">
                <a:latin typeface="Arial Rounded MT Bold" panose="020F0704030504030204" pitchFamily="34" charset="0"/>
              </a:rPr>
              <a:t>Data collection: Extracted from culture hire database containing 1,20,00+  career preferences from Gen-z Professionals</a:t>
            </a:r>
          </a:p>
          <a:p>
            <a:endParaRPr lang="en-IN" sz="2000" dirty="0">
              <a:latin typeface="Arial Rounded MT Bold" panose="020F0704030504030204" pitchFamily="34" charset="0"/>
            </a:endParaRPr>
          </a:p>
          <a:p>
            <a:r>
              <a:rPr lang="en-IN" sz="2000" dirty="0">
                <a:latin typeface="Arial Rounded MT Bold" panose="020F0704030504030204" pitchFamily="34" charset="0"/>
              </a:rPr>
              <a:t>Cleaned and processed using Excel and SQL queries.</a:t>
            </a:r>
          </a:p>
          <a:p>
            <a:endParaRPr lang="en-IN" sz="2000" dirty="0">
              <a:latin typeface="Arial Rounded MT Bold" panose="020F0704030504030204" pitchFamily="34" charset="0"/>
            </a:endParaRPr>
          </a:p>
          <a:p>
            <a:r>
              <a:rPr lang="en-IN" sz="2000" dirty="0">
                <a:latin typeface="Arial Rounded MT Bold" panose="020F0704030504030204" pitchFamily="34" charset="0"/>
              </a:rPr>
              <a:t>Data Analysis Identified patterns and trends using statistical  methods Exploratory Data analysis (EDA) for insights</a:t>
            </a:r>
          </a:p>
          <a:p>
            <a:r>
              <a:rPr lang="en-IN" sz="2000" dirty="0">
                <a:latin typeface="Arial Rounded MT Bold" panose="020F0704030504030204" pitchFamily="34" charset="0"/>
              </a:rPr>
              <a:t> </a:t>
            </a:r>
          </a:p>
          <a:p>
            <a:r>
              <a:rPr lang="en-IN" sz="2000" dirty="0">
                <a:latin typeface="Arial Rounded MT Bold" panose="020F0704030504030204" pitchFamily="34" charset="0"/>
              </a:rPr>
              <a:t>Visualization: Created charts, graphs, and dashboards for better Interpretation using Excel and Power BI.</a:t>
            </a:r>
          </a:p>
          <a:p>
            <a:endParaRPr lang="en-IN" sz="2000" dirty="0">
              <a:latin typeface="Arial Rounded MT Bold" panose="020F0704030504030204" pitchFamily="34" charset="0"/>
            </a:endParaRPr>
          </a:p>
          <a:p>
            <a:endParaRPr lang="en-IN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544541-2AF5-F6BB-67DB-43AA1B40F4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5157" y="0"/>
            <a:ext cx="1905000" cy="121192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1B9443E-AB8B-A0D3-67E8-2D93F05C71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7415550" y="3009899"/>
            <a:ext cx="4253501" cy="2835667"/>
          </a:xfrm>
          <a:prstGeom prst="rect">
            <a:avLst/>
          </a:prstGeom>
          <a:solidFill>
            <a:srgbClr val="000000">
              <a:shade val="95000"/>
            </a:srgbClr>
          </a:solidFill>
          <a:ln w="44450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920003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73060EA-5216-016D-92F8-61FD56D0CA0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latin typeface="Arial Rounded MT Bold" panose="020F07040305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59ED40A-621D-F3CF-0073-8D562A940450}"/>
              </a:ext>
            </a:extLst>
          </p:cNvPr>
          <p:cNvSpPr txBox="1"/>
          <p:nvPr/>
        </p:nvSpPr>
        <p:spPr>
          <a:xfrm>
            <a:off x="0" y="164387"/>
            <a:ext cx="6096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latin typeface="Arial Rounded MT Bold" panose="020F0704030504030204" pitchFamily="34" charset="0"/>
              </a:rPr>
              <a:t>5. Data Visualization Using Excel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7BC018F-28A9-B0F6-59BC-A7D37FE015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45222"/>
            <a:ext cx="12192000" cy="59271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22E12F9-0331-D796-8349-202E79CEDC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9351" y="-33673"/>
            <a:ext cx="1582649" cy="978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5344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BB8BD61-C06A-9A2A-7DFC-5389C1DFA8C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6F66EF1-D72A-94F5-49EF-F5CA0F4F87E9}"/>
              </a:ext>
            </a:extLst>
          </p:cNvPr>
          <p:cNvSpPr txBox="1"/>
          <p:nvPr/>
        </p:nvSpPr>
        <p:spPr>
          <a:xfrm>
            <a:off x="92466" y="71919"/>
            <a:ext cx="72227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latin typeface="Arial Rounded MT Bold" panose="020F0704030504030204" pitchFamily="34" charset="0"/>
              </a:rPr>
              <a:t>5. Data Visualization Using Power Bi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68F87BF-ECA2-98E7-2B83-10BE5492E5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2543" y="-5899"/>
            <a:ext cx="2059457" cy="96139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D3DDED4-C5EE-734A-F393-0711587C88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27720"/>
            <a:ext cx="12192000" cy="5830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424164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9D5"/>
      </a:lt2>
      <a:accent1>
        <a:srgbClr val="FB8C29"/>
      </a:accent1>
      <a:accent2>
        <a:srgbClr val="F2C351"/>
      </a:accent2>
      <a:accent3>
        <a:srgbClr val="D0CBA5"/>
      </a:accent3>
      <a:accent4>
        <a:srgbClr val="A2C476"/>
      </a:accent4>
      <a:accent5>
        <a:srgbClr val="57C293"/>
      </a:accent5>
      <a:accent6>
        <a:srgbClr val="06BFDE"/>
      </a:accent6>
      <a:hlink>
        <a:srgbClr val="FBAE29"/>
      </a:hlink>
      <a:folHlink>
        <a:srgbClr val="EDC47E"/>
      </a:folHlink>
    </a:clrScheme>
    <a:fontScheme name="Gallery">
      <a:majorFont>
        <a:latin typeface="Rockwell" panose="020606030202050204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BB5F5D82-B5E9-469E-A815-C655ED4AF24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249</TotalTime>
  <Words>790</Words>
  <Application>Microsoft Office PowerPoint</Application>
  <PresentationFormat>Widescreen</PresentationFormat>
  <Paragraphs>116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Arial Black</vt:lpstr>
      <vt:lpstr>Arial Rounded MT Bold</vt:lpstr>
      <vt:lpstr>Rockwell</vt:lpstr>
      <vt:lpstr>Gallery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Mukesh Sharma</dc:creator>
  <cp:lastModifiedBy>Mukesh Sharma</cp:lastModifiedBy>
  <cp:revision>8</cp:revision>
  <dcterms:created xsi:type="dcterms:W3CDTF">2025-06-18T15:33:17Z</dcterms:created>
  <dcterms:modified xsi:type="dcterms:W3CDTF">2025-06-19T08:45:03Z</dcterms:modified>
</cp:coreProperties>
</file>

<file path=docProps/thumbnail.jpeg>
</file>